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1" r:id="rId2"/>
  </p:sldMasterIdLst>
  <p:notesMasterIdLst>
    <p:notesMasterId r:id="rId13"/>
  </p:notesMasterIdLst>
  <p:handoutMasterIdLst>
    <p:handoutMasterId r:id="rId14"/>
  </p:handoutMasterIdLst>
  <p:sldIdLst>
    <p:sldId id="619" r:id="rId3"/>
    <p:sldId id="324" r:id="rId4"/>
    <p:sldId id="362" r:id="rId5"/>
    <p:sldId id="643" r:id="rId6"/>
    <p:sldId id="425" r:id="rId7"/>
    <p:sldId id="564" r:id="rId8"/>
    <p:sldId id="579" r:id="rId9"/>
    <p:sldId id="606" r:id="rId10"/>
    <p:sldId id="351" r:id="rId11"/>
    <p:sldId id="605" r:id="rId1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775"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7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sh"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9A6"/>
    <a:srgbClr val="028432"/>
    <a:srgbClr val="000099"/>
    <a:srgbClr val="0039A6"/>
    <a:srgbClr val="006600"/>
    <a:srgbClr val="E7E7D8"/>
    <a:srgbClr val="0536C6"/>
    <a:srgbClr val="923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4" autoAdjust="0"/>
    <p:restoredTop sz="77728" autoAdjust="0"/>
  </p:normalViewPr>
  <p:slideViewPr>
    <p:cSldViewPr showGuides="1">
      <p:cViewPr varScale="1">
        <p:scale>
          <a:sx n="82" d="100"/>
          <a:sy n="82" d="100"/>
        </p:scale>
        <p:origin x="485" y="77"/>
      </p:cViewPr>
      <p:guideLst>
        <p:guide orient="horz" pos="2160"/>
        <p:guide pos="3775"/>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90"/>
    </p:cViewPr>
  </p:sorterViewPr>
  <p:notesViewPr>
    <p:cSldViewPr>
      <p:cViewPr>
        <p:scale>
          <a:sx n="120" d="100"/>
          <a:sy n="120" d="100"/>
        </p:scale>
        <p:origin x="-1542" y="72"/>
      </p:cViewPr>
      <p:guideLst>
        <p:guide orient="horz" pos="2928"/>
        <p:guide pos="217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t>7/13/2024</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AD26005-350B-4663-8083-A0ECEF69C9D7}" type="slidenum">
              <a:rPr lang="en-US" altLang="en-US"/>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t>7/13/2024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1C3C041-5338-46DC-B5C2-45D7FFBDD6E7}" type="slidenum">
              <a:rPr lang="en-US" altLang="en-US"/>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9F90356-2432-4A64-9D8D-BE65D19B03FA}" type="slidenum">
              <a:rPr lang="en-US" smtClean="0"/>
              <a:t>1</a:t>
            </a:fld>
            <a:endParaRPr lang="en-US"/>
          </a:p>
        </p:txBody>
      </p:sp>
      <p:sp>
        <p:nvSpPr>
          <p:cNvPr id="32771" name="Rectangle 7"/>
          <p:cNvSpPr txBox="1">
            <a:spLocks noGrp="1" noChangeArrowheads="1"/>
          </p:cNvSpPr>
          <p:nvPr/>
        </p:nvSpPr>
        <p:spPr bwMode="auto">
          <a:xfrm>
            <a:off x="3970938" y="8829967"/>
            <a:ext cx="3037840" cy="464820"/>
          </a:xfrm>
          <a:prstGeom prst="rect">
            <a:avLst/>
          </a:prstGeom>
          <a:noFill/>
          <a:ln w="9525">
            <a:noFill/>
            <a:miter lim="800000"/>
          </a:ln>
        </p:spPr>
        <p:txBody>
          <a:bodyPr lIns="93177" tIns="46589" rIns="93177" bIns="46589" anchor="b"/>
          <a:lstStyle/>
          <a:p>
            <a:pPr algn="r"/>
            <a:fld id="{A3137E09-02F2-4E00-AC60-24CBA40E41A3}" type="slidenum">
              <a:rPr lang="en-US" sz="1200">
                <a:latin typeface="Times New Roman" panose="02020603050405020304" pitchFamily="18" charset="0"/>
              </a:rPr>
              <a:t>1</a:t>
            </a:fld>
            <a:endParaRPr lang="en-US" sz="1200">
              <a:latin typeface="Times New Roman" panose="02020603050405020304" pitchFamily="18" charset="0"/>
            </a:endParaRPr>
          </a:p>
        </p:txBody>
      </p:sp>
      <p:sp>
        <p:nvSpPr>
          <p:cNvPr id="32772" name="Rectangle 2"/>
          <p:cNvSpPr>
            <a:spLocks noGrp="1" noRot="1" noChangeAspect="1" noChangeArrowheads="1" noTextEdit="1"/>
          </p:cNvSpPr>
          <p:nvPr>
            <p:ph type="sldImg"/>
          </p:nvPr>
        </p:nvSpPr>
        <p:spPr>
          <a:xfrm>
            <a:off x="406400" y="696913"/>
            <a:ext cx="6197600" cy="3486150"/>
          </a:xfrm>
        </p:spPr>
      </p:sp>
      <p:sp>
        <p:nvSpPr>
          <p:cNvPr id="32773" name="Rectangle 3"/>
          <p:cNvSpPr>
            <a:spLocks noGrp="1" noChangeArrowheads="1"/>
          </p:cNvSpPr>
          <p:nvPr>
            <p:ph type="body" idx="1"/>
          </p:nvPr>
        </p:nvSpPr>
        <p:spPr>
          <a:noFill/>
        </p:spPr>
        <p:txBody>
          <a:bodyPr/>
          <a:lstStyle/>
          <a:p>
            <a:pPr>
              <a:spcBef>
                <a:spcPct val="0"/>
              </a:spcBef>
            </a:pPr>
            <a:endParaRPr lang="en-US" dirty="0">
              <a:latin typeface="Times" pitchFamily="-109"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2</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7/13/2024</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3</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7/13/2024</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5</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6</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7</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8</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9</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10</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7/13/2024</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2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2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522817" y="806450"/>
            <a:ext cx="11140016" cy="0"/>
          </a:xfrm>
          <a:prstGeom prst="line">
            <a:avLst/>
          </a:prstGeom>
          <a:noFill/>
          <a:ln w="19050">
            <a:solidFill>
              <a:schemeClr val="accent1"/>
            </a:solidFill>
            <a:round/>
          </a:ln>
          <a:effectLst/>
        </p:spPr>
        <p:txBody>
          <a:bodyPr wrap="none" anchor="ctr"/>
          <a:lstStyle/>
          <a:p>
            <a:pPr>
              <a:lnSpc>
                <a:spcPct val="106000"/>
              </a:lnSpc>
              <a:spcBef>
                <a:spcPct val="50000"/>
              </a:spcBef>
              <a:buSzPct val="100000"/>
              <a:buFont typeface="Wingdings 2" panose="05020102010507070707" pitchFamily="18" charset="2"/>
              <a:buNone/>
              <a:defRPr/>
            </a:pPr>
            <a:endParaRPr lang="en-US" sz="1100" dirty="0">
              <a:solidFill>
                <a:srgbClr val="000000"/>
              </a:solidFill>
              <a:effectLst>
                <a:outerShdw blurRad="38100" dist="38100" dir="2700000" algn="tl">
                  <a:srgbClr val="000000">
                    <a:alpha val="43137"/>
                  </a:srgbClr>
                </a:outerShdw>
              </a:effectLst>
              <a:latin typeface="Arial" panose="020B0604020202020204" pitchFamily="34" charset="0"/>
            </a:endParaRPr>
          </a:p>
        </p:txBody>
      </p:sp>
      <p:sp>
        <p:nvSpPr>
          <p:cNvPr id="2" name="Title 1"/>
          <p:cNvSpPr>
            <a:spLocks noGrp="1"/>
          </p:cNvSpPr>
          <p:nvPr>
            <p:ph type="title"/>
          </p:nvPr>
        </p:nvSpPr>
        <p:spPr>
          <a:xfrm>
            <a:off x="524265" y="514360"/>
            <a:ext cx="11127316"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524256" y="1152144"/>
            <a:ext cx="5352288" cy="5138928"/>
          </a:xfrm>
          <a:prstGeom prst="rect">
            <a:avLst/>
          </a:prstGeom>
        </p:spPr>
        <p:txBody>
          <a:bodyPr/>
          <a:lstStyle>
            <a:lvl1pPr>
              <a:buFont typeface="Arial" panose="020B0604020202020204"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marL="342900" indent="-342900">
              <a:buClr>
                <a:schemeClr val="tx1"/>
              </a:buClr>
              <a:buSzPct val="70000"/>
              <a:buFont typeface="Wingdings" panose="05000000000000000000"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9EDE2762-D309-4A1B-90D4-EE2DB97D9608}"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able Placeholder 2"/>
          <p:cNvSpPr>
            <a:spLocks noGrp="1"/>
          </p:cNvSpPr>
          <p:nvPr>
            <p:ph type="tbl" idx="1" hasCustomPrompt="1"/>
          </p:nvPr>
        </p:nvSpPr>
        <p:spPr>
          <a:xfrm>
            <a:off x="609600" y="1600201"/>
            <a:ext cx="109728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A6995B87-722D-46BC-9CC9-1ED5024E22B0}"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2CBE984D-2DD5-4668-BAF8-1C9AC1A13DBC}"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486D207D-9E64-417F-AA84-D9CB1A523B53}"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C346C8A6-4EAA-425C-AD65-FB7185D1384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8128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7" name="Rectangle 5"/>
          <p:cNvSpPr>
            <a:spLocks noGrp="1" noChangeArrowheads="1"/>
          </p:cNvSpPr>
          <p:nvPr>
            <p:ph type="ftr" sz="quarter" idx="12"/>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Rectangle 6"/>
          <p:cNvSpPr>
            <a:spLocks noGrp="1" noChangeArrowheads="1"/>
          </p:cNvSpPr>
          <p:nvPr>
            <p:ph type="sldNum" sz="quarter" idx="13"/>
          </p:nvPr>
        </p:nvSpPr>
        <p:spPr>
          <a:xfrm>
            <a:off x="8737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Rectangle 6"/>
          <p:cNvSpPr>
            <a:spLocks noGrp="1" noChangeArrowheads="1"/>
          </p:cNvSpPr>
          <p:nvPr>
            <p:ph type="sldNum" sz="quarter" idx="14"/>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2800">
                <a:solidFill>
                  <a:srgbClr val="0039A6"/>
                </a:solidFill>
                <a:effectLst>
                  <a:outerShdw blurRad="38100" dist="38100" dir="2700000" algn="tl">
                    <a:srgbClr val="C0C0C0"/>
                  </a:outerShdw>
                </a:effectLst>
                <a:latin typeface="Times New Roman" panose="02020603050405020304" pitchFamily="18" charset="0"/>
                <a:cs typeface="Times New Roman" panose="02020603050405020304" pitchFamily="18" charset="0"/>
              </a:defRPr>
            </a:lvl1pPr>
          </a:lstStyle>
          <a:p>
            <a:pPr>
              <a:defRPr/>
            </a:pPr>
            <a:fld id="{BF2DA97D-831A-48CD-A7A1-23EF5E79058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74133" y="1295400"/>
            <a:ext cx="11209867" cy="4724400"/>
          </a:xfrm>
          <a:prstGeom prst="rect">
            <a:avLst/>
          </a:prstGeom>
        </p:spPr>
        <p:txBody>
          <a:bodyPr/>
          <a:lstStyle/>
          <a:p>
            <a:pPr lvl="0"/>
            <a:endParaRPr lang="en-US" noProof="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i="0" u="none">
                <a:solidFill>
                  <a:schemeClr val="bg2"/>
                </a:solidFill>
                <a:latin typeface="+mn-lt"/>
              </a:defRPr>
            </a:lvl2pPr>
            <a:lvl3pPr>
              <a:buClr>
                <a:schemeClr val="tx1"/>
              </a:buClr>
              <a:buSzPct val="100000"/>
              <a:buFont typeface="Arial" panose="020B0604020202020204" pitchFamily="34" charset="0"/>
              <a:buChar char="•"/>
              <a:defRPr sz="1800" i="0">
                <a:solidFill>
                  <a:schemeClr val="bg2"/>
                </a:solidFill>
              </a:defRPr>
            </a:lvl3pPr>
            <a:lvl4pPr>
              <a:buClr>
                <a:schemeClr val="tx1"/>
              </a:buClr>
              <a:buSzPct val="70000"/>
              <a:buFont typeface="Courier New" panose="02070309020205020404" pitchFamily="49" charset="0"/>
              <a:buChar char="o"/>
              <a:defRPr sz="1800" i="0" baseline="0">
                <a:solidFill>
                  <a:schemeClr val="bg2"/>
                </a:solidFill>
              </a:defRPr>
            </a:lvl4pPr>
            <a:lvl5pPr>
              <a:buClr>
                <a:schemeClr val="tx1"/>
              </a:buClr>
              <a:buSzPct val="70000"/>
              <a:buFont typeface="Arial" panose="020B0604020202020204"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7/13/2024</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kumimoji="0" lang="en-US">
              <a:solidFill>
                <a:schemeClr val="accent1">
                  <a:tint val="20000"/>
                </a:schemeClr>
              </a:solidFill>
            </a:endParaRPr>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dirty="0">
              <a:solidFill>
                <a:srgbClr val="FFFFFF"/>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EDE2762-D309-4A1B-90D4-EE2DB97D9608}"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213AF-26F6-41FA-8D85-E2C5388D6E58}" type="datetimeFigureOut">
              <a:rPr lang="en-US" smtClean="0"/>
              <a:t>7/13/2024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213AF-26F6-41FA-8D85-E2C5388D6E58}" type="datetimeFigureOut">
              <a:rPr lang="en-US" smtClean="0"/>
              <a:t>7/13/2024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346C8A6-4EAA-425C-AD65-FB7185D13849}"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CBE984D-2DD5-4668-BAF8-1C9AC1A13DBC}"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486D207D-9E64-417F-AA84-D9CB1A523B53}"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2540000" y="5791200"/>
            <a:ext cx="90424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44213AF-26F6-41FA-8D85-E2C5388D6E58}" type="datetimeFigureOut">
              <a:rPr lang="en-US" smtClean="0"/>
              <a:t>7/13/2024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0"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213AF-26F6-41FA-8D85-E2C5388D6E58}" type="datetimeFigureOut">
              <a:rPr lang="en-US" smtClean="0"/>
              <a:t>7/13/2024</a:t>
            </a:fld>
            <a:endParaRPr lang="en-US">
              <a:solidFill>
                <a:schemeClr val="tx1"/>
              </a:solidFill>
            </a:endParaRPr>
          </a:p>
        </p:txBody>
      </p:sp>
      <p:sp>
        <p:nvSpPr>
          <p:cNvPr id="6" name="Footer Placeholder 5"/>
          <p:cNvSpPr>
            <a:spLocks noGrp="1"/>
          </p:cNvSpPr>
          <p:nvPr>
            <p:ph type="ftr" sz="quarter" idx="11"/>
          </p:nvPr>
        </p:nvSpPr>
        <p:spPr/>
        <p:txBody>
          <a:bodyPr/>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p>
            <a:fld id="{D5BBC35B-A44B-4119-B8DA-DE9E3DFADA20}" type="slidenum">
              <a:rPr kumimoji="0" lang="en-US" smtClean="0"/>
              <a:t>‹#›</a:t>
            </a:fld>
            <a:endParaRPr kumimoji="0" lang="en-US">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4213AF-26F6-41FA-8D85-E2C5388D6E58}" type="datetimeFigureOut">
              <a:rPr lang="en-US" smtClean="0"/>
              <a:t>7/13/2024</a:t>
            </a:fld>
            <a:endParaRPr lang="en-US" sz="1000" dirty="0">
              <a:solidFill>
                <a:schemeClr val="tx1"/>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000" dirty="0">
              <a:solidFill>
                <a:schemeClr val="tx1"/>
              </a:solidFill>
            </a:endParaRPr>
          </a:p>
        </p:txBody>
      </p:sp>
      <p:sp>
        <p:nvSpPr>
          <p:cNvPr id="5" name="Slide Number Placeholder 4"/>
          <p:cNvSpPr>
            <a:spLocks noGrp="1"/>
          </p:cNvSpPr>
          <p:nvPr>
            <p:ph type="sldNum" sz="quarter" idx="12"/>
          </p:nvPr>
        </p:nvSpPr>
        <p:spPr/>
        <p:txBody>
          <a:bodyPr/>
          <a:lstStyle/>
          <a:p>
            <a:fld id="{D5BBC35B-A44B-4119-B8DA-DE9E3DFADA20}" type="slidenum">
              <a:rPr kumimoji="0" lang="en-US" smtClean="0"/>
              <a:t>‹#›</a:t>
            </a:fld>
            <a:endParaRPr kumimoji="0" lang="en-US" sz="1000" b="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766734" y="273051"/>
            <a:ext cx="6815668" cy="5518150"/>
          </a:xfrm>
          <a:prstGeom prst="rect">
            <a:avLst/>
          </a:prstGeom>
        </p:spPr>
        <p:txBody>
          <a:bodyPr anchor="ctr" anchorCtr="0"/>
          <a:lstStyle>
            <a:lvl1pPr>
              <a:buClr>
                <a:schemeClr val="tx1"/>
              </a:buClr>
              <a:buSzPct val="70000"/>
              <a:buFont typeface="Wingdings" panose="05000000000000000000" pitchFamily="2" charset="2"/>
              <a:buChar char="q"/>
              <a:defRPr sz="2400" b="1">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435103"/>
            <a:ext cx="4011084"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9"/>
            <a:ext cx="73152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1981200"/>
            <a:ext cx="85344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7/13/2024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7.ppm"/><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5"/>
          <p:cNvSpPr>
            <a:spLocks noChangeArrowheads="1"/>
          </p:cNvSpPr>
          <p:nvPr/>
        </p:nvSpPr>
        <p:spPr bwMode="auto">
          <a:xfrm>
            <a:off x="2323056" y="1490676"/>
            <a:ext cx="8686800" cy="1143000"/>
          </a:xfrm>
          <a:prstGeom prst="rect">
            <a:avLst/>
          </a:prstGeom>
          <a:noFill/>
          <a:ln w="9525">
            <a:noFill/>
            <a:miter lim="800000"/>
          </a:ln>
        </p:spPr>
        <p:txBody>
          <a:bodyPr anchor="ctr"/>
          <a:lstStyle/>
          <a:p>
            <a:pPr algn="ctr"/>
            <a:endParaRPr lang="en-US" sz="6000" dirty="0">
              <a:solidFill>
                <a:srgbClr val="FF9900"/>
              </a:solidFill>
              <a:latin typeface="Tahoma" panose="020B0604030504040204" pitchFamily="34" charset="0"/>
            </a:endParaRPr>
          </a:p>
        </p:txBody>
      </p:sp>
      <p:sp>
        <p:nvSpPr>
          <p:cNvPr id="3077" name="Text Box 9"/>
          <p:cNvSpPr txBox="1">
            <a:spLocks noChangeArrowheads="1"/>
          </p:cNvSpPr>
          <p:nvPr/>
        </p:nvSpPr>
        <p:spPr bwMode="auto">
          <a:xfrm>
            <a:off x="3352800" y="4794251"/>
            <a:ext cx="7096760" cy="1250315"/>
          </a:xfrm>
          <a:prstGeom prst="rect">
            <a:avLst/>
          </a:prstGeom>
          <a:noFill/>
          <a:ln w="9525">
            <a:noFill/>
            <a:miter lim="800000"/>
          </a:ln>
        </p:spPr>
        <p:txBody>
          <a:bodyPr>
            <a:noAutofit/>
          </a:bodyPr>
          <a:lstStyle/>
          <a:p>
            <a:pPr>
              <a:spcBef>
                <a:spcPct val="50000"/>
              </a:spcBef>
            </a:pPr>
            <a:endParaRPr lang="en-US" b="1" dirty="0">
              <a:latin typeface="Times New Roman" panose="02020603050405020304" pitchFamily="18" charset="0"/>
            </a:endParaRPr>
          </a:p>
        </p:txBody>
      </p:sp>
      <p:sp>
        <p:nvSpPr>
          <p:cNvPr id="3078" name="Rectangle 8"/>
          <p:cNvSpPr>
            <a:spLocks noChangeArrowheads="1"/>
          </p:cNvSpPr>
          <p:nvPr/>
        </p:nvSpPr>
        <p:spPr bwMode="auto">
          <a:xfrm>
            <a:off x="3276600" y="2522856"/>
            <a:ext cx="4953000" cy="1943735"/>
          </a:xfrm>
          <a:prstGeom prst="rect">
            <a:avLst/>
          </a:prstGeom>
          <a:noFill/>
          <a:ln w="9525">
            <a:noFill/>
            <a:miter lim="800000"/>
          </a:ln>
        </p:spPr>
        <p:txBody>
          <a:bodyPr wrap="square">
            <a:noAutofit/>
          </a:bodyPr>
          <a:lstStyle/>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dirty="0">
              <a:solidFill>
                <a:srgbClr val="FF0000"/>
              </a:solidFill>
            </a:endParaRPr>
          </a:p>
          <a:p>
            <a:pPr algn="ctr"/>
            <a:endParaRPr lang="en-US" sz="3600" dirty="0">
              <a:solidFill>
                <a:srgbClr val="FF0000"/>
              </a:solidFill>
              <a:latin typeface="Arial" panose="020B0604020202020204" pitchFamily="34" charset="0"/>
            </a:endParaRPr>
          </a:p>
          <a:p>
            <a:pPr algn="ctr"/>
            <a:endParaRPr lang="en-US" sz="3600" b="1" dirty="0">
              <a:solidFill>
                <a:srgbClr val="FF0000"/>
              </a:solidFill>
              <a:latin typeface="Times New Roman" panose="02020603050405020304" pitchFamily="18" charset="0"/>
            </a:endParaRPr>
          </a:p>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b="1" dirty="0">
              <a:solidFill>
                <a:srgbClr val="FF0000"/>
              </a:solidFill>
              <a:latin typeface="Times New Roman" panose="02020603050405020304" pitchFamily="18" charset="0"/>
            </a:endParaRPr>
          </a:p>
        </p:txBody>
      </p:sp>
      <p:sp>
        <p:nvSpPr>
          <p:cNvPr id="3079" name="Rectangle 1"/>
          <p:cNvSpPr>
            <a:spLocks noChangeArrowheads="1"/>
          </p:cNvSpPr>
          <p:nvPr/>
        </p:nvSpPr>
        <p:spPr bwMode="auto">
          <a:xfrm>
            <a:off x="1524000" y="0"/>
            <a:ext cx="184150" cy="369888"/>
          </a:xfrm>
          <a:prstGeom prst="rect">
            <a:avLst/>
          </a:prstGeom>
          <a:noFill/>
          <a:ln w="9525">
            <a:noFill/>
            <a:miter lim="800000"/>
          </a:ln>
        </p:spPr>
        <p:txBody>
          <a:bodyPr wrap="none" anchor="ctr">
            <a:spAutoFit/>
          </a:bodyPr>
          <a:lstStyle/>
          <a:p>
            <a:pPr algn="ctr" eaLnBrk="1" hangingPunct="1"/>
            <a:endParaRPr lang="en-US">
              <a:latin typeface="Arial" panose="020B0604020202020204" pitchFamily="34" charset="0"/>
            </a:endParaRPr>
          </a:p>
        </p:txBody>
      </p:sp>
      <p:sp>
        <p:nvSpPr>
          <p:cNvPr id="13" name="TextBox 12">
            <a:extLst>
              <a:ext uri="{FF2B5EF4-FFF2-40B4-BE49-F238E27FC236}">
                <a16:creationId xmlns:a16="http://schemas.microsoft.com/office/drawing/2014/main" id="{C42B6F9B-D1DD-5633-B9A8-09FD4287628D}"/>
              </a:ext>
            </a:extLst>
          </p:cNvPr>
          <p:cNvSpPr txBox="1"/>
          <p:nvPr/>
        </p:nvSpPr>
        <p:spPr>
          <a:xfrm>
            <a:off x="1828800" y="1258612"/>
            <a:ext cx="10820400" cy="523220"/>
          </a:xfrm>
          <a:prstGeom prst="rect">
            <a:avLst/>
          </a:prstGeom>
          <a:noFill/>
        </p:spPr>
        <p:txBody>
          <a:bodyPr wrap="square" rtlCol="0">
            <a:spAutoFit/>
          </a:bodyPr>
          <a:lstStyle/>
          <a:p>
            <a:pPr algn="l" rtl="0" eaLnBrk="0" fontAlgn="base" hangingPunct="0">
              <a:spcBef>
                <a:spcPts val="0"/>
              </a:spcBef>
              <a:spcAft>
                <a:spcPts val="0"/>
              </a:spcAft>
            </a:pPr>
            <a:r>
              <a:rPr lang="en-IN" sz="2800" b="1" kern="1200" dirty="0">
                <a:solidFill>
                  <a:srgbClr val="000000"/>
                </a:solidFill>
                <a:effectLst/>
                <a:latin typeface="Calibri" panose="020F0502020204030204" pitchFamily="34" charset="0"/>
                <a:ea typeface="+mn-ea"/>
                <a:cs typeface="Arial" panose="020B0604020202020204" pitchFamily="34" charset="0"/>
              </a:rPr>
              <a:t> </a:t>
            </a:r>
            <a:r>
              <a:rPr lang="en-IN" sz="2800" b="1" kern="1200" dirty="0">
                <a:effectLst/>
                <a:latin typeface="Calibri" panose="020F0502020204030204" pitchFamily="34" charset="0"/>
                <a:ea typeface="+mn-ea"/>
                <a:cs typeface="Arial" panose="020B0604020202020204" pitchFamily="34" charset="0"/>
              </a:rPr>
              <a:t>Intel Products Sentiment Analysis from Online Reviews</a:t>
            </a:r>
            <a:endParaRPr lang="en-IN" sz="2800" b="1" dirty="0">
              <a:effectLst/>
            </a:endParaRPr>
          </a:p>
        </p:txBody>
      </p:sp>
      <p:sp>
        <p:nvSpPr>
          <p:cNvPr id="2" name="Rectangle 1">
            <a:extLst>
              <a:ext uri="{FF2B5EF4-FFF2-40B4-BE49-F238E27FC236}">
                <a16:creationId xmlns:a16="http://schemas.microsoft.com/office/drawing/2014/main" id="{811EE942-5008-6574-EEFD-D7FEFEECA380}"/>
              </a:ext>
            </a:extLst>
          </p:cNvPr>
          <p:cNvSpPr/>
          <p:nvPr/>
        </p:nvSpPr>
        <p:spPr>
          <a:xfrm>
            <a:off x="0" y="-50865"/>
            <a:ext cx="12192000" cy="830997"/>
          </a:xfrm>
          <a:prstGeom prst="rect">
            <a:avLst/>
          </a:prstGeom>
        </p:spPr>
        <p:style>
          <a:lnRef idx="3">
            <a:schemeClr val="lt1"/>
          </a:lnRef>
          <a:fillRef idx="1">
            <a:schemeClr val="accent1"/>
          </a:fillRef>
          <a:effectRef idx="1">
            <a:schemeClr val="accent1"/>
          </a:effectRef>
          <a:fontRef idx="minor">
            <a:schemeClr val="lt1"/>
          </a:fontRef>
        </p:style>
        <p:txBody>
          <a:bodyPr wrap="square" lIns="91440" tIns="45720" rIns="91440" bIns="45720">
            <a:spAutoFit/>
          </a:bodyPr>
          <a:lstStyle/>
          <a:p>
            <a:pPr algn="ctr"/>
            <a:r>
              <a:rPr lang="en-IN" sz="48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mn-ea"/>
                <a:cs typeface="Arial" panose="020B0604020202020204" pitchFamily="34" charset="0"/>
              </a:rPr>
              <a:t>Intel Unnati Industrial Training Program 2024</a:t>
            </a:r>
            <a:endParaRPr lang="en-IN"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Oval 4">
            <a:extLst>
              <a:ext uri="{FF2B5EF4-FFF2-40B4-BE49-F238E27FC236}">
                <a16:creationId xmlns:a16="http://schemas.microsoft.com/office/drawing/2014/main" id="{167F1895-B1C1-9FBB-2764-5E9860948C0C}"/>
              </a:ext>
            </a:extLst>
          </p:cNvPr>
          <p:cNvSpPr/>
          <p:nvPr/>
        </p:nvSpPr>
        <p:spPr>
          <a:xfrm>
            <a:off x="4398636" y="1822858"/>
            <a:ext cx="1386348" cy="1376516"/>
          </a:xfrm>
          <a:prstGeom prst="ellipse">
            <a:avLst/>
          </a:prstGeom>
          <a:solidFill>
            <a:srgbClr val="92D050"/>
          </a:solidFill>
          <a:ln>
            <a:solidFill>
              <a:schemeClr val="accent6">
                <a:lumMod val="60000"/>
                <a:lumOff val="40000"/>
              </a:schemeClr>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B528F7B1-EA3A-8D5C-E321-B6020772D77B}"/>
              </a:ext>
            </a:extLst>
          </p:cNvPr>
          <p:cNvSpPr/>
          <p:nvPr/>
        </p:nvSpPr>
        <p:spPr>
          <a:xfrm>
            <a:off x="4349474" y="2218610"/>
            <a:ext cx="3510116" cy="3797712"/>
          </a:xfrm>
          <a:prstGeom prst="round2DiagRect">
            <a:avLst/>
          </a:prstGeo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Diagonal Corners Rounded 6">
            <a:extLst>
              <a:ext uri="{FF2B5EF4-FFF2-40B4-BE49-F238E27FC236}">
                <a16:creationId xmlns:a16="http://schemas.microsoft.com/office/drawing/2014/main" id="{EFF9F671-2A8C-415C-A11A-EB77344E7F09}"/>
              </a:ext>
            </a:extLst>
          </p:cNvPr>
          <p:cNvSpPr/>
          <p:nvPr/>
        </p:nvSpPr>
        <p:spPr>
          <a:xfrm>
            <a:off x="4664106" y="2110455"/>
            <a:ext cx="3003756" cy="360106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Oval 7">
            <a:extLst>
              <a:ext uri="{FF2B5EF4-FFF2-40B4-BE49-F238E27FC236}">
                <a16:creationId xmlns:a16="http://schemas.microsoft.com/office/drawing/2014/main" id="{350CCEBD-BFCC-39B7-8518-91A3B93685B6}"/>
              </a:ext>
            </a:extLst>
          </p:cNvPr>
          <p:cNvSpPr/>
          <p:nvPr/>
        </p:nvSpPr>
        <p:spPr>
          <a:xfrm>
            <a:off x="5013151" y="2425367"/>
            <a:ext cx="90000" cy="90000"/>
          </a:xfrm>
          <a:prstGeom prst="ellipse">
            <a:avLst/>
          </a:prstGeom>
          <a:solidFill>
            <a:srgbClr val="70AD47"/>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30E7B41-3730-87FD-4B80-6B63BC55621C}"/>
              </a:ext>
            </a:extLst>
          </p:cNvPr>
          <p:cNvSpPr txBox="1"/>
          <p:nvPr/>
        </p:nvSpPr>
        <p:spPr>
          <a:xfrm>
            <a:off x="5367918" y="2532397"/>
            <a:ext cx="1725024" cy="400110"/>
          </a:xfrm>
          <a:prstGeom prst="rect">
            <a:avLst/>
          </a:prstGeom>
          <a:noFill/>
        </p:spPr>
        <p:txBody>
          <a:bodyPr wrap="none" rtlCol="0">
            <a:spAutoFit/>
          </a:bodyPr>
          <a:lstStyle/>
          <a:p>
            <a:r>
              <a:rPr lang="en-IN" sz="2000" b="1" dirty="0"/>
              <a:t>Presented by:-</a:t>
            </a:r>
          </a:p>
        </p:txBody>
      </p:sp>
      <p:sp>
        <p:nvSpPr>
          <p:cNvPr id="10" name="TextBox 9">
            <a:extLst>
              <a:ext uri="{FF2B5EF4-FFF2-40B4-BE49-F238E27FC236}">
                <a16:creationId xmlns:a16="http://schemas.microsoft.com/office/drawing/2014/main" id="{6F948C28-D084-16E2-45B2-80FD937C3169}"/>
              </a:ext>
            </a:extLst>
          </p:cNvPr>
          <p:cNvSpPr txBox="1"/>
          <p:nvPr/>
        </p:nvSpPr>
        <p:spPr>
          <a:xfrm>
            <a:off x="5027568" y="3289120"/>
            <a:ext cx="2405723" cy="1200329"/>
          </a:xfrm>
          <a:prstGeom prst="rect">
            <a:avLst/>
          </a:prstGeom>
          <a:noFill/>
        </p:spPr>
        <p:txBody>
          <a:bodyPr wrap="none" rtlCol="0">
            <a:spAutoFit/>
          </a:bodyPr>
          <a:lstStyle/>
          <a:p>
            <a:r>
              <a:rPr lang="en-IN" dirty="0"/>
              <a:t>Name - Vikash Kumar</a:t>
            </a:r>
          </a:p>
          <a:p>
            <a:r>
              <a:rPr lang="en-IN" dirty="0"/>
              <a:t>Branch - CSE</a:t>
            </a:r>
          </a:p>
          <a:p>
            <a:r>
              <a:rPr lang="en-IN" dirty="0"/>
              <a:t>Reg. No. - 3502110567</a:t>
            </a:r>
          </a:p>
          <a:p>
            <a:r>
              <a:rPr lang="en-IN" dirty="0"/>
              <a:t>College - AVIT , Chennai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057400"/>
            <a:ext cx="6975475" cy="2506345"/>
          </a:xfrm>
          <a:prstGeom prst="rect">
            <a:avLst/>
          </a:prstGeom>
          <a:noFill/>
        </p:spPr>
        <p:txBody>
          <a:bodyPr wrap="square">
            <a:noAutofit/>
          </a:bodyPr>
          <a:lstStyle/>
          <a:p>
            <a:endParaRPr lang="en-US" sz="2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10</a:t>
            </a:fld>
            <a:endParaRPr lang="en-US" altLang="en-US" sz="1400" dirty="0">
              <a:solidFill>
                <a:srgbClr val="0039A6"/>
              </a:solidFill>
              <a:latin typeface="Myriad Web Pro" charset="0"/>
            </a:endParaRPr>
          </a:p>
        </p:txBody>
      </p:sp>
      <p:pic>
        <p:nvPicPr>
          <p:cNvPr id="7" name="Picture 6">
            <a:extLst>
              <a:ext uri="{FF2B5EF4-FFF2-40B4-BE49-F238E27FC236}">
                <a16:creationId xmlns:a16="http://schemas.microsoft.com/office/drawing/2014/main" id="{57947D7A-15C0-EFE4-5DDB-FA07F87B3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91171"/>
            <a:ext cx="10024536" cy="563880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Content Placeholder 2"/>
          <p:cNvSpPr txBox="1"/>
          <p:nvPr/>
        </p:nvSpPr>
        <p:spPr bwMode="auto">
          <a:xfrm>
            <a:off x="533400" y="1371600"/>
            <a:ext cx="8032842" cy="47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endParaRPr lang="en-IN" sz="2000" b="1" dirty="0"/>
          </a:p>
          <a:p>
            <a:pPr marL="0" indent="0" algn="just">
              <a:buNone/>
            </a:pPr>
            <a:r>
              <a:rPr lang="en-US" sz="1800" b="1" dirty="0"/>
              <a:t>Introduction to the Problem:</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Intel's Core processors have been reviewed by numerous users and experts.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These reviews are scattered across various platforms such as Amazon, Flipkart, and specialized tech websites.</a:t>
            </a:r>
          </a:p>
          <a:p>
            <a:pPr algn="just">
              <a:buFont typeface="Arial" panose="020B0604020202020204" pitchFamily="34" charset="0"/>
              <a:buChar char="•"/>
            </a:pPr>
            <a:endParaRPr lang="en-US" sz="1600" dirty="0">
              <a:latin typeface="+mn-lt"/>
            </a:endParaRPr>
          </a:p>
          <a:p>
            <a:pPr marL="0" indent="0" algn="just">
              <a:buNone/>
            </a:pPr>
            <a:r>
              <a:rPr lang="en-US" sz="1800" b="1" dirty="0"/>
              <a:t>Challenges: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Manually reading and analyzing all reviews is challenging and time-consuming.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Hence, there is a need to automatically determine if reviews are positive, negative, or neutral</a:t>
            </a:r>
            <a:r>
              <a:rPr lang="en-US" sz="1050" b="0" i="0" dirty="0">
                <a:solidFill>
                  <a:srgbClr val="1C1C1C"/>
                </a:solidFill>
                <a:effectLst/>
                <a:highlight>
                  <a:srgbClr val="FFFFFF"/>
                </a:highlight>
                <a:latin typeface="Inter"/>
              </a:rPr>
              <a:t>.</a:t>
            </a:r>
          </a:p>
          <a:p>
            <a:pPr algn="just">
              <a:buFont typeface="Arial" panose="020B0604020202020204" pitchFamily="34" charset="0"/>
              <a:buChar char="•"/>
            </a:pPr>
            <a:endParaRPr lang="en-US" sz="1050" b="0" i="0" dirty="0">
              <a:solidFill>
                <a:srgbClr val="1C1C1C"/>
              </a:solidFill>
              <a:effectLst/>
              <a:highlight>
                <a:srgbClr val="FFFFFF"/>
              </a:highlight>
              <a:latin typeface="Inter"/>
            </a:endParaRPr>
          </a:p>
          <a:p>
            <a:pPr marL="0" indent="0" algn="just">
              <a:buNone/>
            </a:pPr>
            <a:r>
              <a:rPr lang="en-US" sz="1800" b="1" dirty="0"/>
              <a:t>Goals: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Develop a model to automatically analyze review sentiments.</a:t>
            </a:r>
          </a:p>
          <a:p>
            <a:pPr algn="just">
              <a:buFont typeface="Arial" panose="020B0604020202020204" pitchFamily="34" charset="0"/>
              <a:buChar char="•"/>
            </a:pPr>
            <a:r>
              <a:rPr lang="en-US" sz="1600" b="0" i="0" dirty="0">
                <a:solidFill>
                  <a:srgbClr val="1C1C1C"/>
                </a:solidFill>
                <a:effectLst/>
                <a:highlight>
                  <a:srgbClr val="FFFFFF"/>
                </a:highlight>
                <a:latin typeface="+mn-lt"/>
              </a:rPr>
              <a:t>Identify common themes and issues from the reviews. </a:t>
            </a:r>
          </a:p>
          <a:p>
            <a:pPr algn="just">
              <a:buFont typeface="Arial" panose="020B0604020202020204" pitchFamily="34" charset="0"/>
              <a:buChar char="•"/>
            </a:pPr>
            <a:r>
              <a:rPr lang="en-US" sz="1600" b="0" i="0" dirty="0">
                <a:solidFill>
                  <a:srgbClr val="1C1C1C"/>
                </a:solidFill>
                <a:effectLst/>
                <a:highlight>
                  <a:srgbClr val="FFFFFF"/>
                </a:highlight>
                <a:latin typeface="+mn-lt"/>
              </a:rPr>
              <a:t>Utilize insights to enhance Intel products and marketing strategies</a:t>
            </a:r>
            <a:r>
              <a:rPr lang="en-US" sz="1050" b="0" i="0" dirty="0">
                <a:solidFill>
                  <a:srgbClr val="1C1C1C"/>
                </a:solidFill>
                <a:effectLst/>
                <a:highlight>
                  <a:srgbClr val="FFFFFF"/>
                </a:highlight>
                <a:latin typeface="Inter"/>
              </a:rPr>
              <a:t>.</a:t>
            </a:r>
            <a:endParaRPr lang="en-US" altLang="en-IN" sz="2000" b="1"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2</a:t>
            </a:fld>
            <a:endParaRPr lang="en-US" altLang="en-US" sz="1400" dirty="0">
              <a:solidFill>
                <a:srgbClr val="0039A6"/>
              </a:solidFill>
              <a:latin typeface="Myriad Web Pro" charset="0"/>
            </a:endParaRPr>
          </a:p>
        </p:txBody>
      </p:sp>
      <p:pic>
        <p:nvPicPr>
          <p:cNvPr id="3" name="Picture 2">
            <a:extLst>
              <a:ext uri="{FF2B5EF4-FFF2-40B4-BE49-F238E27FC236}">
                <a16:creationId xmlns:a16="http://schemas.microsoft.com/office/drawing/2014/main" id="{E15F2067-17E7-87B6-DA8B-2654A42508C9}"/>
              </a:ext>
            </a:extLst>
          </p:cNvPr>
          <p:cNvPicPr>
            <a:picLocks noChangeAspect="1"/>
          </p:cNvPicPr>
          <p:nvPr/>
        </p:nvPicPr>
        <p:blipFill>
          <a:blip r:embed="rId3"/>
          <a:stretch>
            <a:fillRect/>
          </a:stretch>
        </p:blipFill>
        <p:spPr>
          <a:xfrm>
            <a:off x="8566242" y="2590801"/>
            <a:ext cx="3370065" cy="2352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05F22CCA-615A-D4DC-1B8E-A71CDE1A885E}"/>
              </a:ext>
            </a:extLst>
          </p:cNvPr>
          <p:cNvSpPr/>
          <p:nvPr/>
        </p:nvSpPr>
        <p:spPr>
          <a:xfrm>
            <a:off x="3581400" y="551824"/>
            <a:ext cx="5251887" cy="830997"/>
          </a:xfrm>
          <a:prstGeom prst="rect">
            <a:avLst/>
          </a:prstGeom>
          <a:noFill/>
        </p:spPr>
        <p:txBody>
          <a:bodyPr wrap="none" lIns="91440" tIns="45720" rIns="91440" bIns="45720">
            <a:spAutoFit/>
          </a:bodyPr>
          <a:lstStyle/>
          <a:p>
            <a:pPr algn="ctr"/>
            <a:r>
              <a:rPr lang="en-US" alt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Problem Statement</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Content Placeholder 2"/>
          <p:cNvSpPr txBox="1"/>
          <p:nvPr/>
        </p:nvSpPr>
        <p:spPr bwMode="auto">
          <a:xfrm>
            <a:off x="609601" y="4419601"/>
            <a:ext cx="403859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endParaRPr lang="en-IN" sz="2400" dirty="0"/>
          </a:p>
          <a:p>
            <a:pPr marL="0" indent="0">
              <a:buNone/>
            </a:pPr>
            <a:endParaRPr lang="en-IN" sz="2400"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3</a:t>
            </a:fld>
            <a:endParaRPr lang="en-US" altLang="en-US" sz="1400" dirty="0">
              <a:solidFill>
                <a:srgbClr val="0039A6"/>
              </a:solidFill>
              <a:latin typeface="Myriad Web Pro" charset="0"/>
            </a:endParaRPr>
          </a:p>
        </p:txBody>
      </p:sp>
      <p:sp>
        <p:nvSpPr>
          <p:cNvPr id="4" name="Rectangle 2">
            <a:extLst>
              <a:ext uri="{FF2B5EF4-FFF2-40B4-BE49-F238E27FC236}">
                <a16:creationId xmlns:a16="http://schemas.microsoft.com/office/drawing/2014/main" id="{213233A1-5C55-F91F-A8A8-4751CE19C184}"/>
              </a:ext>
            </a:extLst>
          </p:cNvPr>
          <p:cNvSpPr>
            <a:spLocks noChangeArrowheads="1"/>
          </p:cNvSpPr>
          <p:nvPr/>
        </p:nvSpPr>
        <p:spPr bwMode="auto">
          <a:xfrm>
            <a:off x="228600" y="2039036"/>
            <a:ext cx="1196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Tx/>
              <a:buChar char="•"/>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8A0EE2ED-E7E4-9920-0AE3-D3F608CA36C9}"/>
              </a:ext>
            </a:extLst>
          </p:cNvPr>
          <p:cNvSpPr>
            <a:spLocks noChangeArrowheads="1"/>
          </p:cNvSpPr>
          <p:nvPr/>
        </p:nvSpPr>
        <p:spPr bwMode="auto">
          <a:xfrm>
            <a:off x="609600" y="1752600"/>
            <a:ext cx="1082039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Collection: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Web Scraping: Gathering reviews from platforms like Amazon, Flipkart, and tech websites using web scraping techniques and tools like </a:t>
            </a:r>
            <a:r>
              <a:rPr kumimoji="0" lang="en-US" altLang="en-US" sz="1600" i="0" u="none" strike="noStrike" cap="none" normalizeH="0" baseline="0" dirty="0" err="1">
                <a:ln>
                  <a:noFill/>
                </a:ln>
                <a:solidFill>
                  <a:schemeClr val="tx1"/>
                </a:solidFill>
                <a:effectLst/>
                <a:latin typeface="+mn-lt"/>
              </a:rPr>
              <a:t>BeautifulSoup</a:t>
            </a:r>
            <a:r>
              <a:rPr kumimoji="0" lang="en-US" altLang="en-US" sz="1600" i="0" u="none" strike="noStrike" cap="none" normalizeH="0" baseline="0" dirty="0">
                <a:ln>
                  <a:noFill/>
                </a:ln>
                <a:solidFill>
                  <a:schemeClr val="tx1"/>
                </a:solidFill>
                <a:effectLst/>
                <a:latin typeface="+mn-lt"/>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Preprocessing: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Text Cleaning: Removing HTML tags, special characters, punctuation, and unnecessary whitespace from the extracted reviews.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Tokenization: Splitting the cleaned text into tokens (words or phrases) for further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Sentiment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Sentiment Classification: Training a machine learning model (e.g., Logistic Regression, LSTM) to classify reviews into positive, negative, or neutral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Feature Engineering: Using techniques like TF-IDF to represent text data numerically while considering the importance of words in documents.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Model Evaluation and Selection: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Split Data: Dividing the dataset into training and testing sets to train the model and assess its performance using metrics like accuracy, precision, recall, and F1-score.</a:t>
            </a:r>
          </a:p>
        </p:txBody>
      </p:sp>
      <p:sp>
        <p:nvSpPr>
          <p:cNvPr id="2" name="Rectangle 1">
            <a:extLst>
              <a:ext uri="{FF2B5EF4-FFF2-40B4-BE49-F238E27FC236}">
                <a16:creationId xmlns:a16="http://schemas.microsoft.com/office/drawing/2014/main" id="{CC2AFEA8-ACAA-4CBA-6D57-ED864214EF7F}"/>
              </a:ext>
            </a:extLst>
          </p:cNvPr>
          <p:cNvSpPr/>
          <p:nvPr/>
        </p:nvSpPr>
        <p:spPr>
          <a:xfrm>
            <a:off x="3680601" y="616802"/>
            <a:ext cx="5059398" cy="830997"/>
          </a:xfrm>
          <a:prstGeom prst="rect">
            <a:avLst/>
          </a:prstGeom>
          <a:noFill/>
        </p:spPr>
        <p:txBody>
          <a:bodyPr wrap="none" lIns="91440" tIns="45720" rIns="91440" bIns="45720">
            <a:spAutoFit/>
          </a:bodyPr>
          <a:lstStyle/>
          <a:p>
            <a:pPr algn="ctr"/>
            <a:r>
              <a:rPr lang="en-US" alt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Solution Overview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86D207D-9E64-417F-AA84-D9CB1A523B53}" type="slidenum">
              <a:rPr lang="en-US" altLang="en-US" smtClean="0"/>
              <a:t>4</a:t>
            </a:fld>
            <a:endParaRPr lang="en-US" altLang="en-US" dirty="0"/>
          </a:p>
        </p:txBody>
      </p:sp>
      <p:sp>
        <p:nvSpPr>
          <p:cNvPr id="7" name="Rectangle 1">
            <a:extLst>
              <a:ext uri="{FF2B5EF4-FFF2-40B4-BE49-F238E27FC236}">
                <a16:creationId xmlns:a16="http://schemas.microsoft.com/office/drawing/2014/main" id="{19F6A0BB-DBD1-672D-5496-F1611BCBEB2F}"/>
              </a:ext>
            </a:extLst>
          </p:cNvPr>
          <p:cNvSpPr>
            <a:spLocks noChangeArrowheads="1"/>
          </p:cNvSpPr>
          <p:nvPr/>
        </p:nvSpPr>
        <p:spPr bwMode="auto">
          <a:xfrm>
            <a:off x="457200" y="1871811"/>
            <a:ext cx="61722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Insight Generation: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 </a:t>
            </a:r>
            <a:r>
              <a:rPr lang="en-US" sz="1600" b="0" i="0" dirty="0">
                <a:solidFill>
                  <a:srgbClr val="1C1C1C"/>
                </a:solidFill>
                <a:effectLst/>
                <a:highlight>
                  <a:srgbClr val="FFFFFF"/>
                </a:highlight>
                <a:latin typeface="+mn-lt"/>
              </a:rPr>
              <a:t>Identify common topics in reviews such as performance, price, and usability to understand what customers care about the most</a:t>
            </a:r>
            <a:r>
              <a:rPr lang="en-US" b="0" i="0" dirty="0">
                <a:solidFill>
                  <a:srgbClr val="1C1C1C"/>
                </a:solidFill>
                <a:effectLst/>
                <a:highlight>
                  <a:srgbClr val="FFFFFF"/>
                </a:highlight>
                <a:latin typeface="Inter"/>
              </a:rPr>
              <a:t>.</a:t>
            </a:r>
          </a:p>
          <a:p>
            <a:pPr marL="0" marR="0" lvl="0" indent="0" algn="l" defTabSz="914400" rtl="0" eaLnBrk="0" fontAlgn="base" latinLnBrk="0" hangingPunct="0">
              <a:lnSpc>
                <a:spcPct val="100000"/>
              </a:lnSpc>
              <a:spcBef>
                <a:spcPct val="0"/>
              </a:spcBef>
              <a:spcAft>
                <a:spcPct val="0"/>
              </a:spcAft>
              <a:buClrTx/>
              <a:buSzTx/>
              <a:tabLst/>
            </a:pPr>
            <a:endParaRPr lang="en-US" b="0" i="0" dirty="0">
              <a:solidFill>
                <a:srgbClr val="1C1C1C"/>
              </a:solidFill>
              <a:effectLst/>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Create simple charts or word clouds to visualize the most frequent positive and negative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Actionable Insights:</a:t>
            </a: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0" i="0" dirty="0">
                <a:solidFill>
                  <a:srgbClr val="1C1C1C"/>
                </a:solidFill>
                <a:effectLst/>
                <a:highlight>
                  <a:srgbClr val="FFFFFF"/>
                </a:highlight>
                <a:cs typeface="Calibri" panose="020F0502020204030204" pitchFamily="34" charset="0"/>
              </a:rPr>
              <a:t>Utilize these insights to enhance Intel's products and marketing strategies based on customer feedback.</a:t>
            </a:r>
          </a:p>
          <a:p>
            <a:pPr marL="0" marR="0" lvl="0" indent="0" algn="l" defTabSz="914400" rtl="0" eaLnBrk="0" fontAlgn="base" latinLnBrk="0" hangingPunct="0">
              <a:lnSpc>
                <a:spcPct val="100000"/>
              </a:lnSpc>
              <a:spcBef>
                <a:spcPct val="0"/>
              </a:spcBef>
              <a:spcAft>
                <a:spcPct val="0"/>
              </a:spcAft>
              <a:buClrTx/>
              <a:buSzTx/>
              <a:tabLst/>
            </a:pPr>
            <a:endParaRPr lang="en-US" sz="1600" b="0" i="0" dirty="0">
              <a:solidFill>
                <a:srgbClr val="1C1C1C"/>
              </a:solidFill>
              <a:effectLst/>
              <a:highlight>
                <a:srgbClr val="FFFFFF"/>
              </a:highlight>
              <a:cs typeface="Calibri" panose="020F0502020204030204" pitchFamily="34" charset="0"/>
            </a:endParaRP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Efficient Data Collection: Automate gathering reviews from multiple platforms. </a:t>
            </a: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Clear Sentiment Analysis: Develop a straightforward model for categorizing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u="none" strike="noStrike" cap="none" normalizeH="0" baseline="0" dirty="0">
              <a:ln>
                <a:noFill/>
              </a:ln>
              <a:solidFill>
                <a:srgbClr val="1C1C1C"/>
              </a:solidFill>
              <a:highlight>
                <a:srgbClr val="FFFFFF"/>
              </a:highlight>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cs typeface="Calibri" panose="020F0502020204030204" pitchFamily="34" charset="0"/>
            </a:endParaRPr>
          </a:p>
        </p:txBody>
      </p:sp>
      <p:pic>
        <p:nvPicPr>
          <p:cNvPr id="12" name="Picture 11">
            <a:extLst>
              <a:ext uri="{FF2B5EF4-FFF2-40B4-BE49-F238E27FC236}">
                <a16:creationId xmlns:a16="http://schemas.microsoft.com/office/drawing/2014/main" id="{1C13F01C-9DD6-F801-D3D9-17B2F47352AB}"/>
              </a:ext>
            </a:extLst>
          </p:cNvPr>
          <p:cNvPicPr>
            <a:picLocks noChangeAspect="1"/>
          </p:cNvPicPr>
          <p:nvPr/>
        </p:nvPicPr>
        <p:blipFill>
          <a:blip r:embed="rId2"/>
          <a:stretch>
            <a:fillRect/>
          </a:stretch>
        </p:blipFill>
        <p:spPr>
          <a:xfrm>
            <a:off x="8076509" y="1936253"/>
            <a:ext cx="3470673" cy="40385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00F55F29-136F-51E0-FF6C-9523BDDE029B}"/>
              </a:ext>
            </a:extLst>
          </p:cNvPr>
          <p:cNvSpPr/>
          <p:nvPr/>
        </p:nvSpPr>
        <p:spPr>
          <a:xfrm>
            <a:off x="3269882" y="-367451"/>
            <a:ext cx="5652235" cy="1569660"/>
          </a:xfrm>
          <a:prstGeom prst="rect">
            <a:avLst/>
          </a:prstGeom>
          <a:noFill/>
        </p:spPr>
        <p:txBody>
          <a:bodyPr wrap="square" lIns="91440" tIns="45720" rIns="91440" bIns="45720">
            <a:spAutoFit/>
          </a:bodyPr>
          <a:lstStyle/>
          <a:p>
            <a:pPr algn="ctr"/>
            <a:r>
              <a:rPr lang="en-IN" alt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                      Solution Overview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600200" y="762001"/>
            <a:ext cx="8763000" cy="91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endParaRPr lang="en-IN" sz="3600" b="1" dirty="0">
              <a:solidFill>
                <a:srgbClr val="FF39A6"/>
              </a:solidFill>
              <a:latin typeface="Times New Roman" panose="02020603050405020304" pitchFamily="18" charset="0"/>
              <a:cs typeface="Times New Roman" panose="02020603050405020304" pitchFamily="18" charset="0"/>
              <a:sym typeface="+mn-ea"/>
            </a:endParaRPr>
          </a:p>
        </p:txBody>
      </p:sp>
      <p:sp>
        <p:nvSpPr>
          <p:cNvPr id="2" name="TextBox 1"/>
          <p:cNvSpPr txBox="1"/>
          <p:nvPr/>
        </p:nvSpPr>
        <p:spPr>
          <a:xfrm>
            <a:off x="241299" y="1752498"/>
            <a:ext cx="8509001" cy="3158490"/>
          </a:xfrm>
          <a:prstGeom prst="rect">
            <a:avLst/>
          </a:prstGeom>
          <a:noFill/>
        </p:spPr>
        <p:txBody>
          <a:bodyPr wrap="square">
            <a:noAutofit/>
          </a:bodyPr>
          <a:lstStyle/>
          <a:p>
            <a:pPr algn="just"/>
            <a:endParaRPr lang="en-US"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5</a:t>
            </a:fld>
            <a:endParaRPr lang="en-US" altLang="en-US" sz="1400" dirty="0">
              <a:solidFill>
                <a:srgbClr val="0039A6"/>
              </a:solidFill>
              <a:latin typeface="Myriad Web Pro" charset="0"/>
            </a:endParaRPr>
          </a:p>
        </p:txBody>
      </p:sp>
      <p:pic>
        <p:nvPicPr>
          <p:cNvPr id="6" name="Picture 5">
            <a:extLst>
              <a:ext uri="{FF2B5EF4-FFF2-40B4-BE49-F238E27FC236}">
                <a16:creationId xmlns:a16="http://schemas.microsoft.com/office/drawing/2014/main" id="{65611BD2-B789-3801-3755-1B32F157E909}"/>
              </a:ext>
            </a:extLst>
          </p:cNvPr>
          <p:cNvPicPr>
            <a:picLocks noChangeAspect="1"/>
          </p:cNvPicPr>
          <p:nvPr/>
        </p:nvPicPr>
        <p:blipFill>
          <a:blip r:embed="rId3"/>
          <a:stretch>
            <a:fillRect/>
          </a:stretch>
        </p:blipFill>
        <p:spPr>
          <a:xfrm>
            <a:off x="6870701" y="2126202"/>
            <a:ext cx="4343400" cy="3946524"/>
          </a:xfrm>
          <a:prstGeom prst="rect">
            <a:avLst/>
          </a:prstGeom>
        </p:spPr>
      </p:pic>
      <p:sp>
        <p:nvSpPr>
          <p:cNvPr id="8" name="Rectangle 4">
            <a:extLst>
              <a:ext uri="{FF2B5EF4-FFF2-40B4-BE49-F238E27FC236}">
                <a16:creationId xmlns:a16="http://schemas.microsoft.com/office/drawing/2014/main" id="{4AB2F8B0-FED5-FC36-C896-33B1C89A7027}"/>
              </a:ext>
            </a:extLst>
          </p:cNvPr>
          <p:cNvSpPr>
            <a:spLocks noChangeArrowheads="1"/>
          </p:cNvSpPr>
          <p:nvPr/>
        </p:nvSpPr>
        <p:spPr bwMode="auto">
          <a:xfrm>
            <a:off x="684320" y="2254340"/>
            <a:ext cx="579268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Aggregating reviews from </a:t>
            </a:r>
            <a:r>
              <a:rPr lang="en-US" sz="1600" dirty="0">
                <a:latin typeface="+mn-lt"/>
              </a:rPr>
              <a:t>platforms like Amazon, Flipkart, and tech websites.</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0" i="0" dirty="0">
                <a:solidFill>
                  <a:srgbClr val="1C1C1C"/>
                </a:solidFill>
                <a:effectLst/>
                <a:highlight>
                  <a:srgbClr val="FFFFFF"/>
                </a:highlight>
                <a:latin typeface="+mn-lt"/>
              </a:rPr>
              <a:t>Clean and preprocess the gathered data to prepare it for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Apply state-of-the-art NLP algorithms for accurate sentiment analysis.</a:t>
            </a:r>
            <a:endParaRPr kumimoji="0" lang="en-US" altLang="en-US" sz="1600" b="0" i="0" u="none" strike="noStrike" cap="none" normalizeH="0" baseline="0" dirty="0">
              <a:ln>
                <a:noFill/>
              </a:ln>
              <a:solidFill>
                <a:schemeClr val="tx1"/>
              </a:solidFill>
              <a:effectLst/>
              <a:latin typeface="+mn-lt"/>
            </a:endParaRPr>
          </a:p>
          <a:p>
            <a:pPr marL="1657350" lvl="3" indent="-285750" algn="just">
              <a:buFont typeface="Wingdings" panose="05000000000000000000" pitchFamily="2" charset="2"/>
              <a:buChar char="v"/>
            </a:pPr>
            <a:r>
              <a:rPr lang="en-IN" sz="1600" dirty="0">
                <a:latin typeface="+mn-lt"/>
              </a:rPr>
              <a:t>Feature Extraction</a:t>
            </a:r>
            <a:endParaRPr lang="en-US" sz="1600" dirty="0">
              <a:latin typeface="+mn-lt"/>
            </a:endParaRPr>
          </a:p>
          <a:p>
            <a:pPr marL="1657350" lvl="3" indent="-285750" algn="just">
              <a:buFont typeface="Wingdings" panose="05000000000000000000" pitchFamily="2" charset="2"/>
              <a:buChar char="v"/>
            </a:pPr>
            <a:r>
              <a:rPr lang="en-IN" sz="1600" dirty="0">
                <a:latin typeface="+mn-lt"/>
              </a:rPr>
              <a:t>Sentiment Classification</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Incorporating analysis results into dashboards and reports.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Use ongoing feedback to refine the model and adapt to evolving customer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Continuously improve the sentiment analysis model based on new data and feedback.</a:t>
            </a:r>
          </a:p>
        </p:txBody>
      </p:sp>
      <p:sp>
        <p:nvSpPr>
          <p:cNvPr id="3" name="Rectangle 2">
            <a:extLst>
              <a:ext uri="{FF2B5EF4-FFF2-40B4-BE49-F238E27FC236}">
                <a16:creationId xmlns:a16="http://schemas.microsoft.com/office/drawing/2014/main" id="{5E66C272-632B-4789-484E-85098170C1B2}"/>
              </a:ext>
            </a:extLst>
          </p:cNvPr>
          <p:cNvSpPr/>
          <p:nvPr/>
        </p:nvSpPr>
        <p:spPr>
          <a:xfrm>
            <a:off x="4495799" y="425785"/>
            <a:ext cx="3607205"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Process Flow</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sym typeface="+mn-ea"/>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6</a:t>
            </a:fld>
            <a:endParaRPr lang="en-US" altLang="en-US" sz="1400" dirty="0">
              <a:solidFill>
                <a:srgbClr val="0039A6"/>
              </a:solidFill>
              <a:latin typeface="Myriad Web Pro" charset="0"/>
            </a:endParaRPr>
          </a:p>
        </p:txBody>
      </p:sp>
      <p:pic>
        <p:nvPicPr>
          <p:cNvPr id="6147" name="Picture 3" descr="The reality is the Intel’s problems are only going to get more challenging (REUTERS)">
            <a:extLst>
              <a:ext uri="{FF2B5EF4-FFF2-40B4-BE49-F238E27FC236}">
                <a16:creationId xmlns:a16="http://schemas.microsoft.com/office/drawing/2014/main" id="{6A97C44C-B240-15E3-BECE-571968A82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99" t="6298" r="45334" b="2053"/>
          <a:stretch/>
        </p:blipFill>
        <p:spPr bwMode="auto">
          <a:xfrm>
            <a:off x="8153400" y="2209800"/>
            <a:ext cx="3200400" cy="34420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0B1EE7-4F87-50FD-D9FB-79C9429C0E25}"/>
              </a:ext>
            </a:extLst>
          </p:cNvPr>
          <p:cNvSpPr txBox="1"/>
          <p:nvPr/>
        </p:nvSpPr>
        <p:spPr>
          <a:xfrm>
            <a:off x="647701" y="2064575"/>
            <a:ext cx="58674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mn-lt"/>
              </a:rPr>
              <a:t>Automatically identifies whether reviews are positive, negative, or neutral.</a:t>
            </a:r>
          </a:p>
          <a:p>
            <a:pPr marL="285750" indent="-285750" algn="just">
              <a:buFont typeface="Arial" panose="020B0604020202020204" pitchFamily="34" charset="0"/>
              <a:buChar char="•"/>
            </a:pPr>
            <a:r>
              <a:rPr lang="en-US" dirty="0">
                <a:latin typeface="+mn-lt"/>
              </a:rPr>
              <a:t>Identifies specific aspects of Intel products (like performance or price) mentioned in reviews and evaluates sentiment towards each aspect.</a:t>
            </a:r>
          </a:p>
          <a:p>
            <a:pPr marL="285750" indent="-285750" algn="just">
              <a:buFont typeface="Arial" panose="020B0604020202020204" pitchFamily="34" charset="0"/>
              <a:buChar char="•"/>
            </a:pPr>
            <a:r>
              <a:rPr lang="en-US" dirty="0">
                <a:latin typeface="+mn-lt"/>
              </a:rPr>
              <a:t>Summarizes overall sentiment trends and common themes from reviews to provide actionable insights.</a:t>
            </a:r>
          </a:p>
          <a:p>
            <a:pPr marL="285750" indent="-285750" algn="just">
              <a:buFont typeface="Arial" panose="020B0604020202020204" pitchFamily="34" charset="0"/>
              <a:buChar char="•"/>
            </a:pPr>
            <a:r>
              <a:rPr lang="en-US" dirty="0">
                <a:latin typeface="+mn-lt"/>
              </a:rPr>
              <a:t>Measures how accurately the sentiment analysis model classifies reviews.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Presents findings visually to facilitate understanding of sentiment patterns and trends.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Guides decisions on product improvements and marketing strategies based on customer feedback insights.</a:t>
            </a:r>
            <a:endParaRPr lang="en-US" dirty="0">
              <a:latin typeface="+mn-lt"/>
            </a:endParaRPr>
          </a:p>
        </p:txBody>
      </p:sp>
      <p:sp>
        <p:nvSpPr>
          <p:cNvPr id="2" name="Rectangle 1">
            <a:extLst>
              <a:ext uri="{FF2B5EF4-FFF2-40B4-BE49-F238E27FC236}">
                <a16:creationId xmlns:a16="http://schemas.microsoft.com/office/drawing/2014/main" id="{0DED39F5-DAF6-6801-114E-12F07098B348}"/>
              </a:ext>
            </a:extLst>
          </p:cNvPr>
          <p:cNvSpPr/>
          <p:nvPr/>
        </p:nvSpPr>
        <p:spPr>
          <a:xfrm>
            <a:off x="4187252" y="361442"/>
            <a:ext cx="4655697"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Features Offered</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7</a:t>
            </a:fld>
            <a:endParaRPr lang="en-US" altLang="en-US" sz="1400" dirty="0">
              <a:solidFill>
                <a:srgbClr val="0039A6"/>
              </a:solidFill>
              <a:latin typeface="Myriad Web Pro" charset="0"/>
            </a:endParaRPr>
          </a:p>
        </p:txBody>
      </p:sp>
      <p:pic>
        <p:nvPicPr>
          <p:cNvPr id="6" name="Picture 5">
            <a:extLst>
              <a:ext uri="{FF2B5EF4-FFF2-40B4-BE49-F238E27FC236}">
                <a16:creationId xmlns:a16="http://schemas.microsoft.com/office/drawing/2014/main" id="{A5E1E9FA-9FFD-A927-CD2A-3A44B375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626" y="1832803"/>
            <a:ext cx="8096250" cy="4364551"/>
          </a:xfrm>
          <a:prstGeom prst="rect">
            <a:avLst/>
          </a:prstGeom>
        </p:spPr>
      </p:pic>
      <p:sp>
        <p:nvSpPr>
          <p:cNvPr id="2" name="Rectangle 1">
            <a:extLst>
              <a:ext uri="{FF2B5EF4-FFF2-40B4-BE49-F238E27FC236}">
                <a16:creationId xmlns:a16="http://schemas.microsoft.com/office/drawing/2014/main" id="{4233DC90-CA9D-0DFB-D150-19FC8BBBF53B}"/>
              </a:ext>
            </a:extLst>
          </p:cNvPr>
          <p:cNvSpPr/>
          <p:nvPr/>
        </p:nvSpPr>
        <p:spPr>
          <a:xfrm>
            <a:off x="3429000" y="381000"/>
            <a:ext cx="6205673"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Architectural Diagram</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793240"/>
            <a:ext cx="6934199" cy="3464559"/>
          </a:xfrm>
          <a:prstGeom prst="rect">
            <a:avLst/>
          </a:prstGeom>
          <a:noFill/>
        </p:spPr>
        <p:txBody>
          <a:bodyPr wrap="square">
            <a:noAutofit/>
          </a:bodyPr>
          <a:lstStyle/>
          <a:p>
            <a:pPr marL="457200" indent="-457200">
              <a:buFont typeface="Wingdings" panose="05000000000000000000" charset="0"/>
              <a:buChar char="ü"/>
            </a:pPr>
            <a:endParaRPr lang="en-US" altLang="en-IN"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8</a:t>
            </a:fld>
            <a:endParaRPr lang="en-US" altLang="en-US" sz="1400" dirty="0">
              <a:solidFill>
                <a:srgbClr val="0039A6"/>
              </a:solidFill>
              <a:latin typeface="Myriad Web Pro" charset="0"/>
            </a:endParaRPr>
          </a:p>
        </p:txBody>
      </p:sp>
      <p:sp>
        <p:nvSpPr>
          <p:cNvPr id="4" name="Rectangle 1">
            <a:extLst>
              <a:ext uri="{FF2B5EF4-FFF2-40B4-BE49-F238E27FC236}">
                <a16:creationId xmlns:a16="http://schemas.microsoft.com/office/drawing/2014/main" id="{BE183F9C-A41F-7F67-FE6B-ACEC29C2825D}"/>
              </a:ext>
            </a:extLst>
          </p:cNvPr>
          <p:cNvSpPr>
            <a:spLocks noChangeArrowheads="1"/>
          </p:cNvSpPr>
          <p:nvPr/>
        </p:nvSpPr>
        <p:spPr bwMode="auto">
          <a:xfrm>
            <a:off x="1295400" y="2162890"/>
            <a:ext cx="5715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Web Scraping: </a:t>
            </a:r>
            <a:r>
              <a:rPr lang="en-IN" sz="1600" b="0" i="0" dirty="0" err="1">
                <a:solidFill>
                  <a:srgbClr val="1C1C1C"/>
                </a:solidFill>
                <a:effectLst/>
                <a:highlight>
                  <a:srgbClr val="FFFFFF"/>
                </a:highlight>
                <a:latin typeface="+mn-lt"/>
              </a:rPr>
              <a:t>BeautifulSoup</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Data Preprocessing: </a:t>
            </a:r>
            <a:r>
              <a:rPr lang="en-IN" sz="1600" b="0" i="0" dirty="0">
                <a:solidFill>
                  <a:srgbClr val="1C1C1C"/>
                </a:solidFill>
                <a:effectLst/>
                <a:highlight>
                  <a:srgbClr val="FFFFFF"/>
                </a:highlight>
                <a:latin typeface="+mn-lt"/>
              </a:rPr>
              <a:t>Python (Pandas, </a:t>
            </a:r>
            <a:r>
              <a:rPr lang="en-IN" sz="1600" b="0" i="0" dirty="0" err="1">
                <a:solidFill>
                  <a:srgbClr val="1C1C1C"/>
                </a:solidFill>
                <a:effectLst/>
                <a:highlight>
                  <a:srgbClr val="FFFFFF"/>
                </a:highlight>
                <a:latin typeface="+mn-lt"/>
              </a:rPr>
              <a:t>Numpy</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NLP: </a:t>
            </a:r>
            <a:r>
              <a:rPr lang="en-IN" sz="1600" b="0" i="0" dirty="0">
                <a:solidFill>
                  <a:srgbClr val="1C1C1C"/>
                </a:solidFill>
                <a:effectLst/>
                <a:highlight>
                  <a:srgbClr val="FFFFFF"/>
                </a:highlight>
                <a:latin typeface="+mn-lt"/>
              </a:rPr>
              <a:t>NLTK, </a:t>
            </a:r>
            <a:r>
              <a:rPr lang="en-IN" sz="1600" b="0" i="0" dirty="0" err="1">
                <a:solidFill>
                  <a:srgbClr val="1C1C1C"/>
                </a:solidFill>
                <a:effectLst/>
                <a:highlight>
                  <a:srgbClr val="FFFFFF"/>
                </a:highlight>
                <a:latin typeface="+mn-lt"/>
              </a:rPr>
              <a:t>SpaCy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Feature Extraction: </a:t>
            </a:r>
            <a:r>
              <a:rPr lang="en-IN" sz="1600" b="0" i="0" dirty="0">
                <a:solidFill>
                  <a:srgbClr val="1C1C1C"/>
                </a:solidFill>
                <a:effectLst/>
                <a:highlight>
                  <a:srgbClr val="FFFFFF"/>
                </a:highlight>
                <a:latin typeface="+mn-lt"/>
              </a:rPr>
              <a:t>Scikit-learn </a:t>
            </a:r>
            <a:r>
              <a:rPr lang="en-IN" sz="1600" dirty="0">
                <a:latin typeface="+mn-lt"/>
              </a:rPr>
              <a:t>(TF-IDF Vectorizer, Count Vectorizer)</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Sentiment Analysis Models:</a:t>
            </a:r>
            <a:r>
              <a:rPr lang="en-IN" sz="1600" b="0" i="0" dirty="0">
                <a:solidFill>
                  <a:srgbClr val="1C1C1C"/>
                </a:solidFill>
                <a:effectLst/>
                <a:highlight>
                  <a:srgbClr val="FFFFFF"/>
                </a:highlight>
                <a:latin typeface="+mn-lt"/>
              </a:rPr>
              <a:t> Scikit-learn, TensorFlow</a:t>
            </a:r>
            <a:r>
              <a:rPr lang="en-IN" sz="1600" dirty="0">
                <a:latin typeface="+mn-lt"/>
              </a:rPr>
              <a:t>, </a:t>
            </a:r>
            <a:r>
              <a:rPr lang="en-IN" sz="1600" dirty="0" err="1">
                <a:latin typeface="+mn-lt"/>
              </a:rPr>
              <a:t>Keras</a:t>
            </a:r>
            <a:r>
              <a:rPr lang="en-IN" sz="1600" dirty="0">
                <a:latin typeface="+mn-lt"/>
              </a:rPr>
              <a:t>, </a:t>
            </a:r>
            <a:r>
              <a:rPr lang="en-IN" sz="1600" dirty="0" err="1">
                <a:latin typeface="+mn-lt"/>
              </a:rPr>
              <a:t>PyTorch</a:t>
            </a:r>
            <a:r>
              <a:rPr lang="en-IN" sz="1600" dirty="0">
                <a:latin typeface="+mn-lt"/>
              </a:rPr>
              <a:t> (LSTM, CNN).</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Keras</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PyTorch</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Model Evaluation: </a:t>
            </a:r>
            <a:r>
              <a:rPr lang="en-IN" sz="1600" b="0" i="0" dirty="0">
                <a:solidFill>
                  <a:srgbClr val="1C1C1C"/>
                </a:solidFill>
                <a:effectLst/>
                <a:highlight>
                  <a:srgbClr val="FFFFFF"/>
                </a:highlight>
                <a:latin typeface="+mn-lt"/>
              </a:rPr>
              <a:t>Scikit-learn </a:t>
            </a:r>
            <a:r>
              <a:rPr lang="en-IN" sz="1600" dirty="0">
                <a:latin typeface="+mn-lt"/>
              </a:rPr>
              <a:t>(accuracy, precision, recall, F1-score).</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dirty="0">
                <a:solidFill>
                  <a:srgbClr val="1C1C1C"/>
                </a:solidFill>
                <a:highlight>
                  <a:srgbClr val="FFFFFF"/>
                </a:highlight>
                <a:latin typeface="+mn-lt"/>
              </a:rPr>
              <a:t>T</a:t>
            </a:r>
            <a:r>
              <a:rPr lang="en-IN" sz="1600" b="1" i="0" dirty="0">
                <a:solidFill>
                  <a:srgbClr val="1C1C1C"/>
                </a:solidFill>
                <a:effectLst/>
                <a:highlight>
                  <a:srgbClr val="FFFFFF"/>
                </a:highlight>
                <a:latin typeface="+mn-lt"/>
              </a:rPr>
              <a:t>opic </a:t>
            </a:r>
            <a:r>
              <a:rPr lang="en-IN" sz="1600" b="1" i="0" dirty="0" err="1">
                <a:solidFill>
                  <a:srgbClr val="1C1C1C"/>
                </a:solidFill>
                <a:effectLst/>
                <a:highlight>
                  <a:srgbClr val="FFFFFF"/>
                </a:highlight>
                <a:latin typeface="+mn-lt"/>
              </a:rPr>
              <a:t>Modeling</a:t>
            </a:r>
            <a:r>
              <a:rPr lang="en-IN" sz="1600" b="1"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Gensim</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Visualization: </a:t>
            </a:r>
            <a:r>
              <a:rPr lang="en-IN" sz="1600" b="0" i="0" dirty="0">
                <a:solidFill>
                  <a:srgbClr val="1C1C1C"/>
                </a:solidFill>
                <a:effectLst/>
                <a:highlight>
                  <a:srgbClr val="FFFFFF"/>
                </a:highlight>
                <a:latin typeface="+mn-lt"/>
              </a:rPr>
              <a:t>Matplotlib, Seaborn, </a:t>
            </a:r>
            <a:r>
              <a:rPr lang="en-IN" sz="1600" b="0" i="0" dirty="0" err="1">
                <a:solidFill>
                  <a:srgbClr val="1C1C1C"/>
                </a:solidFill>
                <a:effectLst/>
                <a:highlight>
                  <a:srgbClr val="FFFFFF"/>
                </a:highlight>
                <a:latin typeface="+mn-lt"/>
              </a:rPr>
              <a:t>Plotly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Automation and Integration: </a:t>
            </a:r>
            <a:r>
              <a:rPr lang="en-IN" sz="1600" b="0" i="0" dirty="0">
                <a:solidFill>
                  <a:srgbClr val="1C1C1C"/>
                </a:solidFill>
                <a:effectLst/>
                <a:highlight>
                  <a:srgbClr val="FFFFFF"/>
                </a:highlight>
                <a:latin typeface="+mn-lt"/>
              </a:rPr>
              <a:t>Python scripts, </a:t>
            </a:r>
            <a:r>
              <a:rPr lang="en-IN" sz="1600" b="0" i="0" dirty="0" err="1">
                <a:solidFill>
                  <a:srgbClr val="1C1C1C"/>
                </a:solidFill>
                <a:effectLst/>
                <a:highlight>
                  <a:srgbClr val="FFFFFF"/>
                </a:highlight>
                <a:latin typeface="+mn-lt"/>
              </a:rPr>
              <a:t>Jupyter</a:t>
            </a:r>
            <a:r>
              <a:rPr lang="en-IN" sz="1600" b="0" i="0" dirty="0">
                <a:solidFill>
                  <a:srgbClr val="1C1C1C"/>
                </a:solidFill>
                <a:effectLst/>
                <a:highlight>
                  <a:srgbClr val="FFFFFF"/>
                </a:highlight>
                <a:latin typeface="+mn-lt"/>
              </a:rPr>
              <a:t> Lab, APIs</a:t>
            </a:r>
            <a:endParaRPr kumimoji="0" lang="en-US" altLang="en-US" sz="16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C6794EBE-A264-35B1-96B0-62A854E470C4}"/>
              </a:ext>
            </a:extLst>
          </p:cNvPr>
          <p:cNvPicPr>
            <a:picLocks noChangeAspect="1"/>
          </p:cNvPicPr>
          <p:nvPr/>
        </p:nvPicPr>
        <p:blipFill>
          <a:blip r:embed="rId3"/>
          <a:stretch>
            <a:fillRect/>
          </a:stretch>
        </p:blipFill>
        <p:spPr>
          <a:xfrm>
            <a:off x="7467600" y="2318369"/>
            <a:ext cx="4372991" cy="2864136"/>
          </a:xfrm>
          <a:prstGeom prst="rect">
            <a:avLst/>
          </a:prstGeom>
        </p:spPr>
      </p:pic>
      <p:sp>
        <p:nvSpPr>
          <p:cNvPr id="3" name="Rectangle 2">
            <a:extLst>
              <a:ext uri="{FF2B5EF4-FFF2-40B4-BE49-F238E27FC236}">
                <a16:creationId xmlns:a16="http://schemas.microsoft.com/office/drawing/2014/main" id="{2F662106-F89F-318D-AB55-F32F91677B66}"/>
              </a:ext>
            </a:extLst>
          </p:cNvPr>
          <p:cNvSpPr/>
          <p:nvPr/>
        </p:nvSpPr>
        <p:spPr>
          <a:xfrm>
            <a:off x="3783700" y="388045"/>
            <a:ext cx="4624599" cy="830997"/>
          </a:xfrm>
          <a:prstGeom prst="rect">
            <a:avLst/>
          </a:prstGeom>
          <a:noFill/>
        </p:spPr>
        <p:txBody>
          <a:bodyPr wrap="none" lIns="91440" tIns="45720" rIns="91440" bIns="45720">
            <a:spAutoFit/>
          </a:bodyPr>
          <a:lstStyle/>
          <a:p>
            <a:pPr algn="ctr"/>
            <a:r>
              <a:rPr 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sym typeface="+mn-ea"/>
              </a:rPr>
              <a:t>Technology Used</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EF9015A-DAF8-47A9-8291-B9B5A3191301}" type="slidenum">
              <a:rPr lang="en-US" altLang="en-US" sz="1400">
                <a:solidFill>
                  <a:srgbClr val="0039A6"/>
                </a:solidFill>
                <a:latin typeface="Myriad Web Pro" charset="0"/>
              </a:rPr>
              <a:t>9</a:t>
            </a:fld>
            <a:endParaRPr lang="en-US" altLang="en-US" sz="1400" dirty="0">
              <a:solidFill>
                <a:srgbClr val="0039A6"/>
              </a:solidFill>
              <a:latin typeface="Myriad Web Pro" charset="0"/>
            </a:endParaRPr>
          </a:p>
        </p:txBody>
      </p:sp>
      <p:sp>
        <p:nvSpPr>
          <p:cNvPr id="3" name="TextBox 2">
            <a:extLst>
              <a:ext uri="{FF2B5EF4-FFF2-40B4-BE49-F238E27FC236}">
                <a16:creationId xmlns:a16="http://schemas.microsoft.com/office/drawing/2014/main" id="{CDFC6606-3E56-B32E-6D09-3E19A5306984}"/>
              </a:ext>
            </a:extLst>
          </p:cNvPr>
          <p:cNvSpPr txBox="1"/>
          <p:nvPr/>
        </p:nvSpPr>
        <p:spPr>
          <a:xfrm>
            <a:off x="894425" y="2243137"/>
            <a:ext cx="9296400" cy="2862322"/>
          </a:xfrm>
          <a:prstGeom prst="rect">
            <a:avLst/>
          </a:prstGeom>
          <a:noFill/>
        </p:spPr>
        <p:txBody>
          <a:bodyPr wrap="square" rtlCol="0">
            <a:spAutoFit/>
          </a:bodyPr>
          <a:lstStyle/>
          <a:p>
            <a:pPr algn="just"/>
            <a:r>
              <a:rPr lang="en-US" sz="2000" dirty="0"/>
              <a:t>Intel's product review sentiment analysis harnesses advanced technologies to precisely gather, organize, and classify reviews from various platforms. It utilizes machine learning to accurately categorize sentiments and topic modeling to identify key themes. The clear visualizations make insights easy to understand, and continuous feedback ensures the model's ongoing relevance. This robust approach not only empowers Intel to enhance their products and marketing strategies based on customer feedback but also enables them to promptly address common issues and elevate overall customer satisfaction. By continually refining their analysis, Intel maintains a strong competitive edge and drives ongoing innovation in their product offerings.</a:t>
            </a:r>
          </a:p>
        </p:txBody>
      </p:sp>
      <p:pic>
        <p:nvPicPr>
          <p:cNvPr id="8194" name="Picture 2" descr="Conclusion Stock Photos, Royalty Free ...">
            <a:extLst>
              <a:ext uri="{FF2B5EF4-FFF2-40B4-BE49-F238E27FC236}">
                <a16:creationId xmlns:a16="http://schemas.microsoft.com/office/drawing/2014/main" id="{5B688B60-EF5E-0569-A799-664C30717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5" y="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C2305D-EC4E-FE6B-703B-B2111BFECD34}"/>
              </a:ext>
            </a:extLst>
          </p:cNvPr>
          <p:cNvSpPr/>
          <p:nvPr/>
        </p:nvSpPr>
        <p:spPr>
          <a:xfrm>
            <a:off x="4532110" y="457200"/>
            <a:ext cx="3127779" cy="830997"/>
          </a:xfrm>
          <a:prstGeom prst="rect">
            <a:avLst/>
          </a:prstGeom>
          <a:noFill/>
        </p:spPr>
        <p:txBody>
          <a:bodyPr wrap="none" lIns="91440" tIns="45720" rIns="91440" bIns="45720">
            <a:spAutoFit/>
          </a:bodyPr>
          <a:lstStyle/>
          <a:p>
            <a:pPr algn="ctr"/>
            <a:r>
              <a:rPr lang="en-US" altLang="en-US"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Conclusion</a:t>
            </a:r>
            <a:endParaRPr lang="en-IN" sz="4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ln>
      </a:spPr>
      <a:bodyPr wrap="none" rtlCol="0" anchor="ctr">
        <a:flatTx/>
      </a:bodyPr>
      <a:lstStyle>
        <a:defPPr algn="ctr">
          <a:defRPr sz="1200" b="1" dirty="0">
            <a:solidFill>
              <a:schemeClr val="bg1"/>
            </a:solidFill>
            <a:latin typeface="Tahoma" panose="020B0604030504040204"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1318</Words>
  <Application>Microsoft Office PowerPoint</Application>
  <PresentationFormat>Widescreen</PresentationFormat>
  <Paragraphs>173</Paragraphs>
  <Slides>10</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Arial</vt:lpstr>
      <vt:lpstr>Calibri</vt:lpstr>
      <vt:lpstr>Calibri Light</vt:lpstr>
      <vt:lpstr>Courier New</vt:lpstr>
      <vt:lpstr>Inter</vt:lpstr>
      <vt:lpstr>Myriad Web Pro</vt:lpstr>
      <vt:lpstr>Tahoma</vt:lpstr>
      <vt:lpstr>Times</vt:lpstr>
      <vt:lpstr>Times New Roman</vt:lpstr>
      <vt:lpstr>Wingdings</vt:lpstr>
      <vt:lpstr>Wingdings 2</vt:lpstr>
      <vt:lpstr>7_SEPDPO</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PANDITA</dc:creator>
  <cp:lastModifiedBy>Nipun Tiwari</cp:lastModifiedBy>
  <cp:revision>934</cp:revision>
  <cp:lastPrinted>2014-09-05T11:57:00Z</cp:lastPrinted>
  <dcterms:created xsi:type="dcterms:W3CDTF">2014-04-08T13:15:00Z</dcterms:created>
  <dcterms:modified xsi:type="dcterms:W3CDTF">2024-07-13T17:49:05Z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058839DE0067444F88EC54E2AC662530_13</vt:lpwstr>
  </property>
  <property fmtid="{D5CDD505-2E9C-101B-9397-08002B2CF9AE}" pid="3" name="KSOProductBuildVer">
    <vt:lpwstr>1033-12.2.0.13359</vt:lpwstr>
  </property>
</Properties>
</file>